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41"/>
  </p:notesMasterIdLst>
  <p:sldIdLst>
    <p:sldId id="290" r:id="rId2"/>
    <p:sldId id="283" r:id="rId3"/>
    <p:sldId id="294" r:id="rId4"/>
    <p:sldId id="295" r:id="rId5"/>
    <p:sldId id="296" r:id="rId6"/>
    <p:sldId id="297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298" r:id="rId16"/>
    <p:sldId id="307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288" r:id="rId28"/>
    <p:sldId id="308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293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D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71" autoAdjust="0"/>
  </p:normalViewPr>
  <p:slideViewPr>
    <p:cSldViewPr>
      <p:cViewPr>
        <p:scale>
          <a:sx n="50" d="100"/>
          <a:sy n="50" d="100"/>
        </p:scale>
        <p:origin x="-4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6" name="Rectangle 5"/>
          <p:cNvSpPr/>
          <p:nvPr/>
        </p:nvSpPr>
        <p:spPr>
          <a:xfrm>
            <a:off x="1" y="0"/>
            <a:ext cx="9144000" cy="69557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70C0"/>
                </a:solidFill>
              </a:rPr>
              <a:t>Amateur Radio                  Technician Class </a:t>
            </a:r>
          </a:p>
          <a:p>
            <a:pPr algn="ctr"/>
            <a:r>
              <a:rPr lang="en-US" sz="3600" b="1" cap="none" spc="0" dirty="0" smtClean="0">
                <a:ln w="11430"/>
                <a:solidFill>
                  <a:srgbClr val="0070C0"/>
                </a:solidFill>
              </a:rPr>
              <a:t>Question Pool Q&amp;A</a:t>
            </a: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endParaRPr lang="en-US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20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  <a:endParaRPr lang="en-US" sz="24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 Black" pitchFamily="34" charset="0"/>
              </a:rPr>
              <a:t>T8  -  EMERGENCY AND PUBLIC SERVICE COMMUNICATIONS</a:t>
            </a:r>
            <a:endParaRPr lang="en-US" sz="2800" b="1" cap="none" spc="0" dirty="0">
              <a:ln w="11430"/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T8A08 - </a:t>
            </a:r>
            <a:r>
              <a:rPr lang="en-US" sz="3100" dirty="0" smtClean="0">
                <a:latin typeface="Arial Black" pitchFamily="34" charset="0"/>
              </a:rPr>
              <a:t>What should you do if you hear someone reporting an emergency?  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Report the station to the FCC immediately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Assume the emergency is real and act accordingly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Ask the other station to move to a different frequency 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Tell the station to call the police on the telephone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01041 -0.1314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T8B09 - </a:t>
            </a:r>
            <a:r>
              <a:rPr lang="en-US" sz="3600" dirty="0" smtClean="0">
                <a:latin typeface="Arial Black" pitchFamily="34" charset="0"/>
              </a:rPr>
              <a:t>What is an appropriate way to initiate an emergency call on amateur radio?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70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Yell as loudly as you can into the microphone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Ask if the frequency is in use and wait for someone to give you permission to go ahead before proceeding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Declare a communications emergency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Say "Mayday, Mayday, Mayday“ followed by "any station come in please" and identify your station 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-0.00017 -0.3798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T8B10 - </a:t>
            </a:r>
            <a:r>
              <a:rPr lang="en-US" sz="3600" dirty="0" smtClean="0">
                <a:latin typeface="Arial Black" pitchFamily="34" charset="0"/>
              </a:rPr>
              <a:t>What are the penalties for making a false emergency call?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You could have your license revoked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You could be fined a large sum of money 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You could be sent to prison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All of these answers are correct</a:t>
            </a:r>
          </a:p>
          <a:p>
            <a:pPr marL="800100" indent="-8001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-0.00833 -0.4555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T8A11 - </a:t>
            </a:r>
            <a:r>
              <a:rPr lang="en-US" sz="3200" dirty="0" smtClean="0">
                <a:latin typeface="Arial Black" pitchFamily="34" charset="0"/>
              </a:rPr>
              <a:t>What type of communications has priority at all times in the Amateur Radio Service?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Repeater communications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Emergency communications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Simplex communications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Third-party communications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00399 -0.1506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7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T8A12 - </a:t>
            </a:r>
            <a:r>
              <a:rPr lang="en-US" sz="3600" dirty="0" smtClean="0">
                <a:latin typeface="Arial Black" pitchFamily="34" charset="0"/>
              </a:rPr>
              <a:t>When must priority be given to stations providing emergency communications?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operating under RACES 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Only when an emergency has been declared 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Any time a net control station is on the air 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 At all times and on all frequencies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3.33333E-6 -0.455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T8B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1447800"/>
            <a:ext cx="8077200" cy="49859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Preparation for emergency operations,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RACES/ARES, 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Safety of life and property, </a:t>
            </a:r>
          </a:p>
          <a:p>
            <a:pPr marL="8001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Using ham radio at civic events, 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Compensation prohibited</a:t>
            </a:r>
          </a:p>
          <a:p>
            <a:pPr algn="ctr"/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T8B01 </a:t>
            </a:r>
            <a:r>
              <a:rPr lang="en-US" sz="3200" dirty="0" smtClean="0">
                <a:latin typeface="Arial Black" pitchFamily="34" charset="0"/>
              </a:rPr>
              <a:t>What can you do to be prepared for an emergency situation where your assistance might be needed?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Check at least twice a year to make sure you have all of your emergency response equipment and know where it is</a:t>
            </a:r>
          </a:p>
          <a:p>
            <a:pPr marL="685800" indent="-6858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Make sure you have a way to run your equipment if there is a power failure in your area</a:t>
            </a:r>
          </a:p>
          <a:p>
            <a:pPr marL="685800" indent="-68580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Participate in drills that test your ability to set up and operate in the field</a:t>
            </a:r>
          </a:p>
          <a:p>
            <a:pPr marL="685800" indent="-6858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All of these answers are correct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00434 -0.4476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2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T8B02 - </a:t>
            </a:r>
            <a:r>
              <a:rPr lang="en-US" sz="3600" dirty="0" smtClean="0">
                <a:latin typeface="Arial Black" pitchFamily="34" charset="0"/>
              </a:rPr>
              <a:t>When may you use your amateur station to transmit a "SOS" or "MAYDAY" signal?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you are transmitting from a ship at sea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at 15 and 30 minutes after the hour 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there is immediate threat to human life or property 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the National Weather Service has announced a weather warning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7.40741E-7 L 0.00087 -0.2643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T8B03 - </a:t>
            </a:r>
            <a:r>
              <a:rPr lang="en-US" sz="3600" dirty="0" smtClean="0">
                <a:latin typeface="Arial Black" pitchFamily="34" charset="0"/>
              </a:rPr>
              <a:t>What is the primary function of RACES in relation to emergency activities?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6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3800" dirty="0" smtClean="0">
                <a:latin typeface="Arial Black" pitchFamily="34" charset="0"/>
              </a:rPr>
              <a:t>RACES organizations are restricted to serving local, state, and federal government emergency management agencies </a:t>
            </a:r>
          </a:p>
          <a:p>
            <a:pPr marL="571500" indent="-571500">
              <a:buFont typeface="+mj-lt"/>
              <a:buAutoNum type="alphaUcPeriod"/>
            </a:pPr>
            <a:endParaRPr lang="en-US" sz="18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3800" dirty="0" smtClean="0">
                <a:latin typeface="Arial Black" pitchFamily="34" charset="0"/>
              </a:rPr>
              <a:t>RACES supports agencies like the Red Cross, Salvation Army, and National Weather Service</a:t>
            </a:r>
          </a:p>
          <a:p>
            <a:pPr marL="571500" indent="-571500"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3800" dirty="0" smtClean="0">
                <a:latin typeface="Arial Black" pitchFamily="34" charset="0"/>
              </a:rPr>
              <a:t>RACES supports the National Traffic System </a:t>
            </a:r>
          </a:p>
          <a:p>
            <a:pPr marL="571500" indent="-571500"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3800" dirty="0" smtClean="0">
                <a:latin typeface="Arial Black" pitchFamily="34" charset="0"/>
              </a:rPr>
              <a:t>RACES is a part of the National Emergency Warning System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T8B04 - </a:t>
            </a:r>
            <a:r>
              <a:rPr lang="en-US" sz="3600" dirty="0" smtClean="0">
                <a:latin typeface="Arial Black" pitchFamily="34" charset="0"/>
              </a:rPr>
              <a:t>What is the primary function of ARES in relation to emergency activities?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ARES organizations are restricted to serving local, state, and federal government emergency management agencies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ARES supports agencies like the Red Cross, Salvation Army, and National Weather Service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ARES groups work only with local school districts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ARES supports local National Guard units 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00139 -0.2055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T8A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1"/>
            <a:ext cx="7696200" cy="480059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FCC declarations of an emergency,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1600" b="1" dirty="0" smtClean="0">
              <a:latin typeface="Arial Black" pitchFamily="34" charset="0"/>
            </a:endParaRP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Use of non-amateur equipment and frequencies,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1600" b="1" dirty="0" smtClean="0">
              <a:latin typeface="Arial Black" pitchFamily="34" charset="0"/>
            </a:endParaRP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Use of equipment by unlicensed persons,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b="1" dirty="0" smtClean="0">
              <a:latin typeface="Arial Black" pitchFamily="34" charset="0"/>
            </a:endParaRP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Tactical call signs</a:t>
            </a:r>
            <a:endParaRPr lang="en-US" sz="2800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Black" pitchFamily="34" charset="0"/>
            </a:endParaRPr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T8B05 - </a:t>
            </a:r>
            <a:r>
              <a:rPr lang="en-US" sz="3200" dirty="0" smtClean="0">
                <a:latin typeface="Arial Black" pitchFamily="34" charset="0"/>
              </a:rPr>
              <a:t>What organization must you register with before you can participate in RACES activities?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  <a:ln w="76200">
            <a:solidFill>
              <a:srgbClr val="92D050"/>
            </a:solidFill>
          </a:ln>
        </p:spPr>
        <p:txBody>
          <a:bodyPr>
            <a:normAutofit fontScale="6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4500" dirty="0" smtClean="0">
                <a:latin typeface="Arial Black" pitchFamily="34" charset="0"/>
              </a:rPr>
              <a:t>A local amateur radio club</a:t>
            </a:r>
          </a:p>
          <a:p>
            <a:pPr marL="742950" indent="-7429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45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4500" dirty="0" smtClean="0">
                <a:latin typeface="Arial Black" pitchFamily="34" charset="0"/>
              </a:rPr>
              <a:t>A local racing organization</a:t>
            </a:r>
          </a:p>
          <a:p>
            <a:pPr marL="742950" indent="-7429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45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4500" dirty="0" smtClean="0">
                <a:latin typeface="Arial Black" pitchFamily="34" charset="0"/>
              </a:rPr>
              <a:t>The responsible civil defense organization</a:t>
            </a:r>
          </a:p>
          <a:p>
            <a:pPr marL="742950" indent="-7429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45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4500" dirty="0" smtClean="0">
                <a:latin typeface="Arial Black" pitchFamily="34" charset="0"/>
              </a:rPr>
              <a:t>The Federal Communications Commission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0.00833 -0.2432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T8B06 - </a:t>
            </a:r>
            <a:r>
              <a:rPr lang="en-US" sz="3600" dirty="0" smtClean="0">
                <a:latin typeface="Arial Black" pitchFamily="34" charset="0"/>
              </a:rPr>
              <a:t>What is necessary before you can join an ARES group?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sz="3500" dirty="0" smtClean="0">
                <a:latin typeface="Arial Black" pitchFamily="34" charset="0"/>
              </a:rPr>
              <a:t>You are required to join the ARRL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sz="35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sz="3500" dirty="0" smtClean="0">
                <a:latin typeface="Arial Black" pitchFamily="34" charset="0"/>
              </a:rPr>
              <a:t>You must have an amateur radio license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sz="35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sz="3500" dirty="0" smtClean="0">
                <a:latin typeface="Arial Black" pitchFamily="34" charset="0"/>
              </a:rPr>
              <a:t>You must have an amateur radio license and have Red Cross CPR training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sz="35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sz="3500" dirty="0" smtClean="0">
                <a:latin typeface="Arial Black" pitchFamily="34" charset="0"/>
              </a:rPr>
              <a:t>You must register with a civil defense organization </a:t>
            </a:r>
            <a:endParaRPr lang="en-US" sz="35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046 L 0.00052 -0.0995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T8B07 - </a:t>
            </a:r>
            <a:r>
              <a:rPr lang="en-US" sz="3200" dirty="0" smtClean="0">
                <a:latin typeface="Arial Black" pitchFamily="34" charset="0"/>
              </a:rPr>
              <a:t>What could be used as an alternate source of power to operate radio equipment during emergencies?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battery in a car or truck 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bicycle generator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portable solar panel 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All of these answers are correct</a:t>
            </a:r>
            <a:endParaRPr lang="en-US" sz="35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0.00087 -0.4307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T8B08 - </a:t>
            </a:r>
            <a:r>
              <a:rPr lang="en-US" sz="2700" dirty="0" smtClean="0">
                <a:latin typeface="Arial Black" pitchFamily="34" charset="0"/>
              </a:rPr>
              <a:t>When can you use non-amateur frequencies or equipment to call for help in a situation involving immediate danger to life or property?</a:t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286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Never; your license only allows you to use the frequencies authorized to your class of license </a:t>
            </a:r>
          </a:p>
          <a:p>
            <a:pPr marL="6286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286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 a genuine emergency you may use any means at your disposal to call for help on any frequency</a:t>
            </a:r>
          </a:p>
          <a:p>
            <a:pPr marL="6286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286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you have permission from the owner of the set </a:t>
            </a:r>
          </a:p>
          <a:p>
            <a:pPr marL="6286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286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you have permission from a police officer on the scene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0833 -0.1666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8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T8B09 - </a:t>
            </a:r>
            <a:r>
              <a:rPr lang="en-US" sz="3100" dirty="0" smtClean="0">
                <a:latin typeface="Arial Black" pitchFamily="34" charset="0"/>
              </a:rPr>
              <a:t>Why should casual conversation between stations during a public service event be avoided?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286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Such chatter is often interesting to bystanders</a:t>
            </a:r>
          </a:p>
          <a:p>
            <a:pPr marL="6286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Other listeners might overhear personal information</a:t>
            </a:r>
          </a:p>
          <a:p>
            <a:pPr marL="6286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Idle chatter may interfere with important traffic</a:t>
            </a:r>
          </a:p>
          <a:p>
            <a:pPr marL="6286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You might have to change batteries more often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L -0.00729 -0.2754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3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T8B10 - </a:t>
            </a:r>
            <a:r>
              <a:rPr lang="en-US" sz="3100" dirty="0" smtClean="0">
                <a:latin typeface="Arial Black" pitchFamily="34" charset="0"/>
              </a:rPr>
              <a:t>What should you do if a reporter asks to use your amateur radio transceiver to make a news report?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Allow the use but give your call sign every 10 minutes</a:t>
            </a:r>
          </a:p>
          <a:p>
            <a:pPr marL="685800" indent="-68580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Advise them that the FCC prohibits such use</a:t>
            </a:r>
          </a:p>
          <a:p>
            <a:pPr marL="685800" indent="-6858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Tell them it is OK as long as you do not receive compensation</a:t>
            </a:r>
          </a:p>
          <a:p>
            <a:pPr marL="685800" indent="-6858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Tell the reporter that you must approve the material beforehand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L 0.00851 -0.1238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T8B11 - </a:t>
            </a:r>
            <a:r>
              <a:rPr lang="en-US" sz="2800" dirty="0" smtClean="0">
                <a:latin typeface="Arial Black" pitchFamily="34" charset="0"/>
              </a:rPr>
              <a:t>When can you use a modified amateur radio transceiver to transmit on the local fire department frequency?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you are helping the Fire Department raise money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the Fire Department is short of regular equipment 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 a genuine emergency you may use any means at your disposal to call for help on any frequency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the local Fire Chief has given written permission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046 L -0.00069 -0.2773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T8C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371600"/>
            <a:ext cx="7696200" cy="478592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Net operations, </a:t>
            </a:r>
          </a:p>
          <a:p>
            <a:pPr marL="7429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1600" dirty="0" smtClean="0">
              <a:latin typeface="Arial Black" pitchFamily="34" charset="0"/>
            </a:endParaRPr>
          </a:p>
          <a:p>
            <a:pPr marL="742950" indent="-5715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Responsibilities of the net control station, </a:t>
            </a:r>
          </a:p>
          <a:p>
            <a:pPr marL="7429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Message handling, </a:t>
            </a:r>
          </a:p>
          <a:p>
            <a:pPr marL="742950" indent="-5715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000" dirty="0" smtClean="0">
              <a:latin typeface="Arial Black" pitchFamily="34" charset="0"/>
            </a:endParaRPr>
          </a:p>
          <a:p>
            <a:pPr marL="742950" indent="-5715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Interfacing with public safety officials </a:t>
            </a:r>
          </a:p>
          <a:p>
            <a:pPr marL="742950" indent="-571500">
              <a:buClr>
                <a:srgbClr val="337D3C"/>
              </a:buClr>
              <a:buSzPct val="150000"/>
            </a:pPr>
            <a:endParaRPr lang="en-US" sz="100" dirty="0" smtClean="0">
              <a:latin typeface="Arial Black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i="1" dirty="0" smtClean="0">
                <a:solidFill>
                  <a:srgbClr val="FF0000"/>
                </a:solidFill>
                <a:latin typeface="Arial Black" pitchFamily="34" charset="0"/>
              </a:rPr>
              <a:t>1 exam question</a:t>
            </a:r>
            <a:endParaRPr lang="en-US" sz="2400" b="1" dirty="0" smtClean="0">
              <a:latin typeface="Arial Black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T8C01 - </a:t>
            </a:r>
            <a:r>
              <a:rPr lang="en-US" sz="3600" dirty="0" smtClean="0">
                <a:latin typeface="Arial Black" pitchFamily="34" charset="0"/>
              </a:rPr>
              <a:t>Which type of traffic has the highest priority?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Emergency traffic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Priority traffic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Health and welfare traffic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Routine traffic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T8C02 - </a:t>
            </a:r>
            <a:r>
              <a:rPr lang="en-US" sz="3200" dirty="0" smtClean="0">
                <a:latin typeface="Arial Black" pitchFamily="34" charset="0"/>
              </a:rPr>
              <a:t>What type of messages should not be transmitted over amateur radio frequencies during emergencies?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6286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Requests for supplies</a:t>
            </a:r>
          </a:p>
          <a:p>
            <a:pPr marL="800100" indent="-6286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Personal information concerning victim</a:t>
            </a:r>
          </a:p>
          <a:p>
            <a:pPr marL="800100" indent="-6286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5143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 Schedule of relief operators</a:t>
            </a:r>
          </a:p>
          <a:p>
            <a:pPr marL="628650" indent="-514350">
              <a:lnSpc>
                <a:spcPct val="120000"/>
              </a:lnSpc>
              <a:spcBef>
                <a:spcPts val="0"/>
              </a:spcBef>
              <a:buNone/>
            </a:pPr>
            <a:endParaRPr lang="en-US" b="1" dirty="0" smtClean="0">
              <a:latin typeface="Arial Black" pitchFamily="34" charset="0"/>
            </a:endParaRPr>
          </a:p>
          <a:p>
            <a:pPr marL="800100" indent="-6286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80010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Estimates of how much longer the emergency will last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3.33333E-6 -0.2888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T8A01 - </a:t>
            </a:r>
            <a:r>
              <a:rPr lang="en-US" sz="2700" dirty="0" smtClean="0">
                <a:latin typeface="Arial Black" pitchFamily="34" charset="0"/>
              </a:rPr>
              <a:t>What information is included in an FCC declaration of a temporary state of communication emergency?</a:t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  <a:tabLst>
                <a:tab pos="685800" algn="l"/>
              </a:tabLst>
            </a:pPr>
            <a:r>
              <a:rPr lang="en-US" dirty="0" smtClean="0">
                <a:latin typeface="Arial Black" pitchFamily="34" charset="0"/>
              </a:rPr>
              <a:t>A list of organizations authorized to use radio communications in the affected area</a:t>
            </a:r>
          </a:p>
          <a:p>
            <a:pPr marL="685800" indent="-685800">
              <a:buFont typeface="+mj-lt"/>
              <a:buAutoNum type="alphaUcPeriod"/>
              <a:tabLst>
                <a:tab pos="685800" algn="l"/>
              </a:tabLst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  <a:tabLst>
                <a:tab pos="685800" algn="l"/>
              </a:tabLst>
            </a:pPr>
            <a:r>
              <a:rPr lang="en-US" dirty="0" smtClean="0">
                <a:latin typeface="Arial Black" pitchFamily="34" charset="0"/>
              </a:rPr>
              <a:t>A list of amateur frequency bands to be used in the affected area</a:t>
            </a:r>
          </a:p>
          <a:p>
            <a:pPr marL="685800" indent="-685800">
              <a:buFont typeface="+mj-lt"/>
              <a:buAutoNum type="alphaUcPeriod"/>
              <a:tabLst>
                <a:tab pos="685800" algn="l"/>
              </a:tabLst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  <a:tabLst>
                <a:tab pos="685800" algn="l"/>
              </a:tabLst>
            </a:pPr>
            <a:r>
              <a:rPr lang="en-US" dirty="0" smtClean="0">
                <a:latin typeface="Arial Black" pitchFamily="34" charset="0"/>
              </a:rPr>
              <a:t>Any special conditions and rules to be observed during the emergency</a:t>
            </a:r>
          </a:p>
          <a:p>
            <a:pPr marL="685800" indent="-685800">
              <a:buFont typeface="+mj-lt"/>
              <a:buAutoNum type="alphaUcPeriod"/>
              <a:tabLst>
                <a:tab pos="685800" algn="l"/>
              </a:tabLst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  <a:tabLst>
                <a:tab pos="685800" algn="l"/>
              </a:tabLst>
            </a:pPr>
            <a:r>
              <a:rPr lang="en-US" dirty="0" smtClean="0">
                <a:latin typeface="Arial Black" pitchFamily="34" charset="0"/>
              </a:rPr>
              <a:t>An operating schedule for authorized amateur emergency stations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.02824 L -0.00382 -0.337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8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T8C03 - </a:t>
            </a:r>
            <a:r>
              <a:rPr lang="en-US" sz="3100" dirty="0" smtClean="0">
                <a:latin typeface="Arial Black" pitchFamily="34" charset="0"/>
              </a:rPr>
              <a:t>What should you do to minimize disruptions to an emergency traffic net once you have checked in?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Whenever the net frequency is quiet, announce your call sign and location</a:t>
            </a:r>
          </a:p>
          <a:p>
            <a:pPr marL="571500" indent="-5715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Move 5 kHz away from the net's frequency and use high power to ask other hams to keep clear of the net frequency</a:t>
            </a:r>
          </a:p>
          <a:p>
            <a:pPr marL="571500" indent="-5715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Do not transmit on the net frequency until asked to do so by the net control station</a:t>
            </a:r>
          </a:p>
          <a:p>
            <a:pPr marL="571500" indent="-57150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Wait until the net frequency is quiet, then ask for any emergency traffic for your area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6 L -0.00174 -0.2810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T8C04 - </a:t>
            </a:r>
            <a:r>
              <a:rPr lang="en-US" sz="3100" dirty="0" smtClean="0">
                <a:latin typeface="Arial Black" pitchFamily="34" charset="0"/>
              </a:rPr>
              <a:t>What is one thing that must be included when passing emergency messages? 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742950">
              <a:buFont typeface="+mj-lt"/>
              <a:buAutoNum type="alphaUcPeriod"/>
              <a:tabLst>
                <a:tab pos="742950" algn="l"/>
              </a:tabLst>
            </a:pPr>
            <a:r>
              <a:rPr lang="en-US" dirty="0" smtClean="0">
                <a:latin typeface="Arial Black" pitchFamily="34" charset="0"/>
              </a:rPr>
              <a:t>The call signs of all the stations passing the message</a:t>
            </a:r>
          </a:p>
          <a:p>
            <a:pPr marL="800100" indent="-742950">
              <a:buFont typeface="+mj-lt"/>
              <a:buAutoNum type="alphaUcPeriod"/>
              <a:tabLst>
                <a:tab pos="742950" algn="l"/>
              </a:tabLst>
            </a:pPr>
            <a:endParaRPr lang="en-US" sz="1200" dirty="0" smtClean="0">
              <a:latin typeface="Arial Black" pitchFamily="34" charset="0"/>
            </a:endParaRPr>
          </a:p>
          <a:p>
            <a:pPr marL="800100" indent="-742950">
              <a:buFont typeface="+mj-lt"/>
              <a:buAutoNum type="alphaUcPeriod"/>
              <a:tabLst>
                <a:tab pos="742950" algn="l"/>
              </a:tabLst>
            </a:pPr>
            <a:r>
              <a:rPr lang="en-US" dirty="0" smtClean="0">
                <a:latin typeface="Arial Black" pitchFamily="34" charset="0"/>
              </a:rPr>
              <a:t>The name of the person originating the message</a:t>
            </a:r>
          </a:p>
          <a:p>
            <a:pPr marL="800100" indent="-742950">
              <a:buFont typeface="+mj-lt"/>
              <a:buAutoNum type="alphaUcPeriod"/>
              <a:tabLst>
                <a:tab pos="742950" algn="l"/>
              </a:tabLst>
            </a:pPr>
            <a:endParaRPr lang="en-US" sz="1100" dirty="0" smtClean="0">
              <a:latin typeface="Arial Black" pitchFamily="34" charset="0"/>
            </a:endParaRPr>
          </a:p>
          <a:p>
            <a:pPr marL="800100" indent="-742950">
              <a:buFont typeface="+mj-lt"/>
              <a:buAutoNum type="alphaUcPeriod"/>
              <a:tabLst>
                <a:tab pos="742950" algn="l"/>
              </a:tabLst>
            </a:pPr>
            <a:r>
              <a:rPr lang="en-US" dirty="0" smtClean="0">
                <a:latin typeface="Arial Black" pitchFamily="34" charset="0"/>
              </a:rPr>
              <a:t>A status report </a:t>
            </a:r>
          </a:p>
          <a:p>
            <a:pPr marL="800100" indent="-742950">
              <a:buFont typeface="+mj-lt"/>
              <a:buAutoNum type="alphaUcPeriod"/>
              <a:tabLst>
                <a:tab pos="742950" algn="l"/>
              </a:tabLst>
            </a:pPr>
            <a:endParaRPr lang="en-US" sz="1100" dirty="0" smtClean="0">
              <a:latin typeface="Arial Black" pitchFamily="34" charset="0"/>
            </a:endParaRPr>
          </a:p>
          <a:p>
            <a:pPr marL="800100" indent="-742950">
              <a:buFont typeface="+mj-lt"/>
              <a:buAutoNum type="alphaUcPeriod"/>
              <a:tabLst>
                <a:tab pos="742950" algn="l"/>
              </a:tabLst>
            </a:pPr>
            <a:r>
              <a:rPr lang="en-US" dirty="0" smtClean="0">
                <a:latin typeface="Arial Black" pitchFamily="34" charset="0"/>
              </a:rPr>
              <a:t>The message title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444E-6 L 0.00122 -0.1520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T8C05 - </a:t>
            </a:r>
            <a:r>
              <a:rPr lang="en-US" sz="3100" dirty="0" smtClean="0">
                <a:latin typeface="Arial Black" pitchFamily="34" charset="0"/>
              </a:rPr>
              <a:t>What is one way to reduce the chances of casual listeners overhearing sensitive emergency traffic?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Pass messages using a non-voice mode such as packet radio or Morse code</a:t>
            </a:r>
          </a:p>
          <a:p>
            <a:pPr marL="628650" indent="-6286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Speak as rapidly as possible to reduce your on-air time</a:t>
            </a:r>
          </a:p>
          <a:p>
            <a:pPr marL="628650" indent="-6286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Spell out every word using phonetics</a:t>
            </a:r>
          </a:p>
          <a:p>
            <a:pPr marL="628650" indent="-6286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Restrict transmission of messages to      the hours between midnight and 4:00 AM </a:t>
            </a:r>
          </a:p>
          <a:p>
            <a:pPr marL="800100" indent="-742950">
              <a:buFont typeface="+mj-lt"/>
              <a:buAutoNum type="alphaUcPeriod"/>
              <a:tabLst>
                <a:tab pos="742950" algn="l"/>
              </a:tabLst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T8C06 - </a:t>
            </a:r>
            <a:r>
              <a:rPr lang="en-US" sz="3100" dirty="0" smtClean="0">
                <a:latin typeface="Arial Black" pitchFamily="34" charset="0"/>
              </a:rPr>
              <a:t>What is of primary importance for a net control station?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57250" indent="-857250">
              <a:lnSpc>
                <a:spcPct val="120000"/>
              </a:lnSpc>
              <a:buFont typeface="+mj-lt"/>
              <a:buAutoNum type="alphaUcPeriod"/>
            </a:pPr>
            <a:r>
              <a:rPr lang="en-US" sz="4500" dirty="0" smtClean="0">
                <a:latin typeface="Arial Black" pitchFamily="34" charset="0"/>
              </a:rPr>
              <a:t>A dual-band transceiver </a:t>
            </a:r>
          </a:p>
          <a:p>
            <a:pPr marL="857250" indent="-857250">
              <a:lnSpc>
                <a:spcPct val="120000"/>
              </a:lnSpc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857250" indent="-857250">
              <a:lnSpc>
                <a:spcPct val="120000"/>
              </a:lnSpc>
              <a:buFont typeface="+mj-lt"/>
              <a:buAutoNum type="alphaUcPeriod"/>
            </a:pPr>
            <a:r>
              <a:rPr lang="en-US" sz="4500" dirty="0" smtClean="0">
                <a:latin typeface="Arial Black" pitchFamily="34" charset="0"/>
              </a:rPr>
              <a:t>A network card </a:t>
            </a:r>
          </a:p>
          <a:p>
            <a:pPr marL="857250" indent="-857250">
              <a:lnSpc>
                <a:spcPct val="120000"/>
              </a:lnSpc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857250" indent="-857250">
              <a:lnSpc>
                <a:spcPct val="120000"/>
              </a:lnSpc>
              <a:buFont typeface="+mj-lt"/>
              <a:buAutoNum type="alphaUcPeriod"/>
            </a:pPr>
            <a:r>
              <a:rPr lang="en-US" sz="4500" dirty="0" smtClean="0">
                <a:latin typeface="Arial Black" pitchFamily="34" charset="0"/>
              </a:rPr>
              <a:t>A strong and clear signal</a:t>
            </a:r>
          </a:p>
          <a:p>
            <a:pPr marL="857250" indent="-857250">
              <a:lnSpc>
                <a:spcPct val="120000"/>
              </a:lnSpc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857250" indent="-8572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4500" dirty="0" smtClean="0">
                <a:latin typeface="Arial Black" pitchFamily="34" charset="0"/>
              </a:rPr>
              <a:t>The ability to speak several languages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8148E-6 L 0.00191 -0.2905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4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T8C07 - </a:t>
            </a:r>
            <a:r>
              <a:rPr lang="en-US" sz="3100" dirty="0" smtClean="0">
                <a:latin typeface="Arial Black" pitchFamily="34" charset="0"/>
              </a:rPr>
              <a:t>What should the net control station do if someone breaks in with emergency traffic?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  <a:ln w="76200">
            <a:solidFill>
              <a:srgbClr val="92D050"/>
            </a:solidFill>
          </a:ln>
        </p:spPr>
        <p:txBody>
          <a:bodyPr>
            <a:normAutofit fontScale="6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4400" dirty="0" smtClean="0">
                <a:latin typeface="Arial Black" pitchFamily="34" charset="0"/>
              </a:rPr>
              <a:t>Ask them to wait until the roll has been called </a:t>
            </a:r>
          </a:p>
          <a:p>
            <a:pPr marL="742950" indent="-742950">
              <a:buFont typeface="+mj-lt"/>
              <a:buAutoNum type="alphaUcPeriod"/>
            </a:pPr>
            <a:endParaRPr lang="en-US" sz="18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4400" dirty="0" smtClean="0">
                <a:latin typeface="Arial Black" pitchFamily="34" charset="0"/>
              </a:rPr>
              <a:t>Stop all net activity until the emergency has been handled</a:t>
            </a:r>
          </a:p>
          <a:p>
            <a:pPr marL="742950" indent="-742950">
              <a:buFont typeface="+mj-lt"/>
              <a:buAutoNum type="alphaUcPeriod"/>
            </a:pPr>
            <a:endParaRPr lang="en-US" sz="18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4400" dirty="0" smtClean="0">
                <a:latin typeface="Arial Black" pitchFamily="34" charset="0"/>
              </a:rPr>
              <a:t>Ask the station to call the local police and then resume normal net activities</a:t>
            </a:r>
          </a:p>
          <a:p>
            <a:pPr marL="742950" indent="-742950"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4400" dirty="0" smtClean="0">
                <a:latin typeface="Arial Black" pitchFamily="34" charset="0"/>
              </a:rPr>
              <a:t>Ask them to move off your net frequency immediately</a:t>
            </a:r>
          </a:p>
          <a:p>
            <a:pPr marL="857250" indent="-8572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4500" dirty="0" smtClean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00018 -0.1284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T8C08 - </a:t>
            </a:r>
            <a:r>
              <a:rPr lang="en-US" sz="3100" dirty="0" smtClean="0">
                <a:latin typeface="Arial Black" pitchFamily="34" charset="0"/>
              </a:rPr>
              <a:t>What should you do if a large scale emergency has just occurred and no net control station is available?</a:t>
            </a: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Wait until the assigned net control station comes on the air and pass your traffic when called</a:t>
            </a:r>
          </a:p>
          <a:p>
            <a:pPr marL="800100" indent="-8001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Transmit a call for help and hope someone will hear you</a:t>
            </a:r>
          </a:p>
          <a:p>
            <a:pPr marL="800100" indent="-80010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Open the emergency net immediately and ask for check-ins</a:t>
            </a:r>
          </a:p>
          <a:p>
            <a:pPr marL="800100" indent="-80010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Listen to the local NOAA weather broadcast to find out how long the emergency will last </a:t>
            </a:r>
          </a:p>
          <a:p>
            <a:pPr marL="857250" indent="-8572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4500" dirty="0" smtClean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3.33333E-6 -0.2888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4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T8C09 - </a:t>
            </a:r>
            <a:r>
              <a:rPr lang="en-US" sz="3600" dirty="0" smtClean="0">
                <a:latin typeface="Arial Black" pitchFamily="34" charset="0"/>
              </a:rPr>
              <a:t>What is the preamble of a message?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first paragraph of the message text</a:t>
            </a:r>
          </a:p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message number</a:t>
            </a:r>
          </a:p>
          <a:p>
            <a:pPr marL="914400" indent="-9144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priority handling indicator for the message </a:t>
            </a:r>
          </a:p>
          <a:p>
            <a:pPr marL="914400" indent="-9144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information needed to track the message as it passes through the amateur radio traffic handling system </a:t>
            </a:r>
          </a:p>
          <a:p>
            <a:pPr marL="857250" indent="-8572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4500" dirty="0" smtClean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-0.3888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T8C10 - </a:t>
            </a:r>
            <a:r>
              <a:rPr lang="en-US" sz="3200" dirty="0" smtClean="0">
                <a:latin typeface="Arial Black" pitchFamily="34" charset="0"/>
              </a:rPr>
              <a:t>What is meant by the term "check" in reference to a message?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check is a count of the number of words in the message</a:t>
            </a:r>
          </a:p>
          <a:p>
            <a:pPr marL="742950" indent="-74295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check is the value of a money order attached to the message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check is a list of stations that have relayed the message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check is a box on the message form that tells you the message was received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T8C11 - </a:t>
            </a:r>
            <a:r>
              <a:rPr lang="en-US" sz="2700" dirty="0" smtClean="0">
                <a:latin typeface="Arial Black" pitchFamily="34" charset="0"/>
              </a:rPr>
              <a:t>What is the recommended guideline for the maximum number of words to be included in the text of an emergency message?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10 words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25 words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50 words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75 words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L 0.00451 -0.1680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457200"/>
            <a:ext cx="8001000" cy="646330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T8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EMERGENCY AND PUBLIC SERVICE COMMUNICATIONS</a:t>
            </a:r>
            <a:endParaRPr lang="en-US" sz="3200" b="1" dirty="0" smtClean="0">
              <a:ln w="1143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Now Go To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SUBELEMENT T9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RADIO WAVES, PROPGATION, AND ANTENNAS</a:t>
            </a:r>
          </a:p>
          <a:p>
            <a:pPr algn="ctr"/>
            <a:endParaRPr lang="en-US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1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T8A02 - </a:t>
            </a:r>
            <a:r>
              <a:rPr lang="en-US" sz="2700" dirty="0" smtClean="0">
                <a:latin typeface="Arial Black" pitchFamily="34" charset="0"/>
              </a:rPr>
              <a:t>Under what conditions are amateur stations allowed to communicate with stations operating in other radio services?</a:t>
            </a: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communicating with the space shuttle</a:t>
            </a:r>
          </a:p>
          <a:p>
            <a:pPr marL="7429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specially authorized by the FCC, or in an actual emergency</a:t>
            </a:r>
          </a:p>
          <a:p>
            <a:pPr marL="7429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communicating with stations in the Citizens Radio Service</a:t>
            </a:r>
          </a:p>
          <a:p>
            <a:pPr marL="7429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a commercial broadcast station is reporting news during a natural disaster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0.01319 -0.1266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T8A03 - </a:t>
            </a:r>
            <a:r>
              <a:rPr lang="en-US" sz="2700" dirty="0" smtClean="0">
                <a:latin typeface="Arial Black" pitchFamily="34" charset="0"/>
              </a:rPr>
              <a:t>What should you do if you are in contact with another station and an emergency call is heard?</a:t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Tell the calling station that the frequency is in use 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Direct the calling station to the nearest emergency net frequency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Disregard the call and continue with your contact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Stop your contact immediately and take the emergency call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-3.33333E-6 -0.461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T804 - </a:t>
            </a:r>
            <a:r>
              <a:rPr lang="en-US" sz="2700" dirty="0" smtClean="0">
                <a:latin typeface="Arial Black" pitchFamily="34" charset="0"/>
              </a:rPr>
              <a:t>What are the restrictions on amateur radio communications after the FCC has declared a communications emergency?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emergency declaration prohibits all </a:t>
            </a:r>
            <a:r>
              <a:rPr lang="en-US" dirty="0" err="1" smtClean="0">
                <a:latin typeface="Arial Black" pitchFamily="34" charset="0"/>
              </a:rPr>
              <a:t>cAommunications</a:t>
            </a:r>
            <a:r>
              <a:rPr lang="en-US" dirty="0" smtClean="0">
                <a:latin typeface="Arial Black" pitchFamily="34" charset="0"/>
              </a:rPr>
              <a:t> 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There are no restrictions if you have a special emergency certification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You must avoid those frequencies dedicated to supporting the emergency unless you are participating in the relief effort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military stations are allowed to use the amateur radio frequencies during an emergency 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8148E-6 L 0.0059 -0.2129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1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T8A05 - </a:t>
            </a:r>
            <a:r>
              <a:rPr lang="en-US" sz="2700" dirty="0" smtClean="0">
                <a:latin typeface="Arial Black" pitchFamily="34" charset="0"/>
              </a:rPr>
              <a:t>What is one reason for using tactical call signs such as "command post" or "weather center" during an emergency?</a:t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They help to keep the general public informed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They 8are more efficient and help coordinate public-service communications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They are required by the FCC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They increase goodwill and sound professional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00417 -0.136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T8A06 - </a:t>
            </a:r>
            <a:r>
              <a:rPr lang="en-US" sz="3100" dirty="0" smtClean="0">
                <a:latin typeface="Arial Black" pitchFamily="34" charset="0"/>
              </a:rPr>
              <a:t>What is legally required to restrict a frequency to emergency-only communication?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FCC declaration of a communications emergency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Determination by the designated net manager for an emergency net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Authorization by an ARES/RACES emergency coordinator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Congressional declaration of intent</a:t>
            </a:r>
          </a:p>
          <a:p>
            <a:pPr marL="857250" indent="-857250">
              <a:spcBef>
                <a:spcPts val="0"/>
              </a:spcBef>
              <a:buNone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T8A07 - </a:t>
            </a:r>
            <a:r>
              <a:rPr lang="en-US" sz="3100" dirty="0" smtClean="0">
                <a:latin typeface="Arial Black" pitchFamily="34" charset="0"/>
              </a:rPr>
              <a:t>Who has the exclusive use of a frequency if the FCC has not declared a communication emergency?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Any net station that has traffic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station first occupying the frequency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Individuals passing health and welfare communications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No station has exclusive use in this circumstance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T8 - EMERGENCY AND PUBLIC SERVICE COMMUNICATIONS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C6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222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1287</TotalTime>
  <Words>1683</Words>
  <Application>Microsoft Office PowerPoint</Application>
  <PresentationFormat>On-screen Show (4:3)</PresentationFormat>
  <Paragraphs>453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Slide 1</vt:lpstr>
      <vt:lpstr>T8A</vt:lpstr>
      <vt:lpstr>         T8A01 - What information is included in an FCC declaration of a temporary state of communication emergency?             </vt:lpstr>
      <vt:lpstr>          T8A02 - Under what conditions are amateur stations allowed to communicate with stations operating in other radio services?              </vt:lpstr>
      <vt:lpstr>          T8A03 - What should you do if you are in contact with another station and an emergency call is heard?               </vt:lpstr>
      <vt:lpstr>           T804 - What are the restrictions on amateur radio communications after the FCC has declared a communications emergency?                </vt:lpstr>
      <vt:lpstr>           T8A05 - What is one reason for using tactical call signs such as "command post" or "weather center" during an emergency?                </vt:lpstr>
      <vt:lpstr>           T8A06 - What is legally required to restrict a frequency to emergency-only communication?                </vt:lpstr>
      <vt:lpstr>            T8A07 - Who has the exclusive use of a frequency if the FCC has not declared a communication emergency?                 </vt:lpstr>
      <vt:lpstr>            T8A08 - What should you do if you hear someone reporting an emergency?                    </vt:lpstr>
      <vt:lpstr>             T8B09 - What is an appropriate way to initiate an emergency call on amateur radio?                    </vt:lpstr>
      <vt:lpstr>             T8B10 - What are the penalties for making a false emergency call?                     </vt:lpstr>
      <vt:lpstr>             T8A11 - What type of communications has priority at all times in the Amateur Radio Service?                    </vt:lpstr>
      <vt:lpstr>              T8A12 - When must priority be given to stations providing emergency communications?                      </vt:lpstr>
      <vt:lpstr>T8B</vt:lpstr>
      <vt:lpstr>               T8B01 What can you do to be prepared for an emergency situation where your assistance might be needed?                       </vt:lpstr>
      <vt:lpstr>                T8B02 - When may you use your amateur station to transmit a "SOS" or "MAYDAY" signal?                       </vt:lpstr>
      <vt:lpstr>                 T8B03 - What is the primary function of RACES in relation to emergency activities?                        </vt:lpstr>
      <vt:lpstr>                 T8B04 - What is the primary function of ARES in relation to emergency activities?                         </vt:lpstr>
      <vt:lpstr>                 T8B05 - What organization must you register with before you can participate in RACES activities?                         </vt:lpstr>
      <vt:lpstr>                  T8B06 - What is necessary before you can join an ARES group?                           </vt:lpstr>
      <vt:lpstr>                  T8B07 - What could be used as an alternate source of power to operate radio equipment during emergencies?                          </vt:lpstr>
      <vt:lpstr>                  T8B08 - When can you use non-amateur frequencies or equipment to call for help in a situation involving immediate danger to life or property?                          </vt:lpstr>
      <vt:lpstr>                   T8B09 - Why should casual conversation between stations during a public service event be avoided?                           </vt:lpstr>
      <vt:lpstr>                   T8B10 - What should you do if a reporter asks to use your amateur radio transceiver to make a news report?                            </vt:lpstr>
      <vt:lpstr>                   T8B11 - When can you use a modified amateur radio transceiver to transmit on the local fire department frequency?                            </vt:lpstr>
      <vt:lpstr>T8C</vt:lpstr>
      <vt:lpstr>               T8C01 - Which type of traffic has the highest priority?                      </vt:lpstr>
      <vt:lpstr>                T8C02 - What type of messages should not be transmitted over amateur radio frequencies during emergencies?                       </vt:lpstr>
      <vt:lpstr>                T8C03 - What should you do to minimize disruptions to an emergency traffic net once you have checked in?                        </vt:lpstr>
      <vt:lpstr>                 T8C04 - What is one thing that must be included when passing emergency messages?                         </vt:lpstr>
      <vt:lpstr>                 T8C05 - What is one way to reduce the chances of casual listeners overhearing sensitive emergency traffic?                         </vt:lpstr>
      <vt:lpstr>                  T8C06 - What is of primary importance for a net control station?                          </vt:lpstr>
      <vt:lpstr>                  T8C07 - What should the net control station do if someone breaks in with emergency traffic?                            </vt:lpstr>
      <vt:lpstr>                   T8C08 - What should you do if a large scale emergency has just occurred and no net control station is available?                            </vt:lpstr>
      <vt:lpstr>                   T8C09 - What is the preamble of a message?                             </vt:lpstr>
      <vt:lpstr>                    T8C10 - What is meant by the term "check" in reference to a message?                              </vt:lpstr>
      <vt:lpstr>                    T8C11 - What is the recommended guideline for the maximum number of words to be included in the text of an emergency message?                              </vt:lpstr>
      <vt:lpstr>Slide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T8</dc:title>
  <dc:subject>EMERGENCY AND PUBLIC SERVICE COMMUNICATIONS</dc:subject>
  <dc:creator>Joseph Pirkle - AD4IH</dc:creator>
  <dc:description>Valid until June 30, 2010 _x000d_
</dc:description>
  <cp:lastModifiedBy>Joseph Pirkle</cp:lastModifiedBy>
  <cp:revision>140</cp:revision>
  <dcterms:created xsi:type="dcterms:W3CDTF">2009-03-17T22:54:02Z</dcterms:created>
  <dcterms:modified xsi:type="dcterms:W3CDTF">2009-03-26T19:08:14Z</dcterms:modified>
</cp:coreProperties>
</file>